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3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미국</c:v>
                </c:pt>
              </c:strCache>
            </c:strRef>
          </c:tx>
          <c:spPr>
            <a:solidFill>
              <a:srgbClr val="185FA5"/>
            </a:solidFill>
            <a:ln w="25400" cap="flat">
              <a:solidFill>
                <a:srgbClr val="185FA5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185FA5"/>
              </a:solidFill>
              <a:ln w="9525" cap="flat">
                <a:solidFill>
                  <a:srgbClr val="185FA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재사용 기술</c:v>
                  </c:pt>
                  <c:pt idx="1">
                    <c:v>메탄 기술</c:v>
                  </c:pt>
                  <c:pt idx="2">
                    <c:v>상업화</c:v>
                  </c:pt>
                  <c:pt idx="3">
                    <c:v>발사 빈도</c:v>
                  </c:pt>
                  <c:pt idx="4">
                    <c:v>엔진 성숙도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88</c:v>
                </c:pt>
                <c:pt idx="2">
                  <c:v>92</c:v>
                </c:pt>
                <c:pt idx="3">
                  <c:v>90</c:v>
                </c:pt>
                <c:pt idx="4">
                  <c:v>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중국</c:v>
                </c:pt>
              </c:strCache>
            </c:strRef>
          </c:tx>
          <c:spPr>
            <a:solidFill>
              <a:srgbClr val="C0392B"/>
            </a:solidFill>
            <a:ln w="25400" cap="flat">
              <a:solidFill>
                <a:srgbClr val="C0392B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C0392B"/>
              </a:solidFill>
              <a:ln w="9525" cap="flat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재사용 기술</c:v>
                  </c:pt>
                  <c:pt idx="1">
                    <c:v>메탄 기술</c:v>
                  </c:pt>
                  <c:pt idx="2">
                    <c:v>상업화</c:v>
                  </c:pt>
                  <c:pt idx="3">
                    <c:v>발사 빈도</c:v>
                  </c:pt>
                  <c:pt idx="4">
                    <c:v>엔진 성숙도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45</c:v>
                </c:pt>
                <c:pt idx="1">
                  <c:v>68</c:v>
                </c:pt>
                <c:pt idx="2">
                  <c:v>55</c:v>
                </c:pt>
                <c:pt idx="3">
                  <c:v>60</c:v>
                </c:pt>
                <c:pt idx="4">
                  <c:v>62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러시아</c:v>
                </c:pt>
              </c:strCache>
            </c:strRef>
          </c:tx>
          <c:spPr>
            <a:solidFill>
              <a:srgbClr val="BA7517"/>
            </a:solidFill>
            <a:ln w="25400" cap="flat">
              <a:solidFill>
                <a:srgbClr val="BA7517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BA7517"/>
              </a:solidFill>
              <a:ln w="9525" cap="flat">
                <a:solidFill>
                  <a:srgbClr val="BA751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재사용 기술</c:v>
                  </c:pt>
                  <c:pt idx="1">
                    <c:v>메탄 기술</c:v>
                  </c:pt>
                  <c:pt idx="2">
                    <c:v>상업화</c:v>
                  </c:pt>
                  <c:pt idx="3">
                    <c:v>발사 빈도</c:v>
                  </c:pt>
                  <c:pt idx="4">
                    <c:v>엔진 성숙도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20</c:v>
                </c:pt>
                <c:pt idx="1">
                  <c:v>22</c:v>
                </c:pt>
                <c:pt idx="2">
                  <c:v>28</c:v>
                </c:pt>
                <c:pt idx="3">
                  <c:v>30</c:v>
                </c:pt>
                <c:pt idx="4">
                  <c:v>75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한국</c:v>
                </c:pt>
              </c:strCache>
            </c:strRef>
          </c:tx>
          <c:spPr>
            <a:solidFill>
              <a:srgbClr val="0F6E56"/>
            </a:solidFill>
            <a:ln w="25400" cap="flat">
              <a:solidFill>
                <a:srgbClr val="0F6E56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0F6E56"/>
              </a:solidFill>
              <a:ln w="9525" cap="flat">
                <a:solidFill>
                  <a:srgbClr val="0F6E5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재사용 기술</c:v>
                  </c:pt>
                  <c:pt idx="1">
                    <c:v>메탄 기술</c:v>
                  </c:pt>
                  <c:pt idx="2">
                    <c:v>상업화</c:v>
                  </c:pt>
                  <c:pt idx="3">
                    <c:v>발사 빈도</c:v>
                  </c:pt>
                  <c:pt idx="4">
                    <c:v>엔진 성숙도</c:v>
                  </c:pt>
                </c:lvl>
              </c:multiLvlStrCache>
            </c:multiLvl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28</c:v>
                </c:pt>
                <c:pt idx="2">
                  <c:v>20</c:v>
                </c:pt>
                <c:pt idx="3">
                  <c:v>18</c:v>
                </c:pt>
                <c:pt idx="4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rad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D4F6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3D4F63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5F3E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상대 발사 비용 (%)</c:v>
                </c:pt>
              </c:strCache>
            </c:strRef>
          </c:tx>
          <c:spPr>
            <a:solidFill>
              <a:srgbClr val="185FA5"/>
            </a:solidFill>
            <a:ln w="31750" cap="flat">
              <a:solidFill>
                <a:srgbClr val="185FA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3D4F63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85FA5"/>
              </a:solidFill>
              <a:ln w="9525" cap="flat">
                <a:solidFill>
                  <a:srgbClr val="185FA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1회</c:v>
                  </c:pt>
                  <c:pt idx="1">
                    <c:v>3회</c:v>
                  </c:pt>
                  <c:pt idx="2">
                    <c:v>5회</c:v>
                  </c:pt>
                  <c:pt idx="3">
                    <c:v>8회</c:v>
                  </c:pt>
                  <c:pt idx="4">
                    <c:v>12회</c:v>
                  </c:pt>
                  <c:pt idx="5">
                    <c:v>18회</c:v>
                  </c:pt>
                  <c:pt idx="6">
                    <c:v>25회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100</c:v>
                </c:pt>
                <c:pt idx="1">
                  <c:v>60</c:v>
                </c:pt>
                <c:pt idx="2">
                  <c:v>42</c:v>
                </c:pt>
                <c:pt idx="3">
                  <c:v>32</c:v>
                </c:pt>
                <c:pt idx="4">
                  <c:v>25</c:v>
                </c:pt>
                <c:pt idx="5">
                  <c:v>20</c:v>
                </c:pt>
                <c:pt idx="6">
                  <c:v>16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3D4F63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97A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97A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케로신</c:v>
                </c:pt>
              </c:strCache>
            </c:strRef>
          </c:tx>
          <c:spPr>
            <a:solidFill>
              <a:srgbClr val="73726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비추력(Isp)</c:v>
                  </c:pt>
                  <c:pt idx="1">
                    <c:v>저장 밀도</c:v>
                  </c:pt>
                  <c:pt idx="2">
                    <c:v>재사용 적합성</c:v>
                  </c:pt>
                  <c:pt idx="3">
                    <c:v>취급 용이성</c:v>
                  </c:pt>
                  <c:pt idx="4">
                    <c:v>냉각 효율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</c:v>
                </c:pt>
                <c:pt idx="1">
                  <c:v>90</c:v>
                </c:pt>
                <c:pt idx="2">
                  <c:v>20</c:v>
                </c:pt>
                <c:pt idx="3">
                  <c:v>90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액체수소</c:v>
                </c:pt>
              </c:strCache>
            </c:strRef>
          </c:tx>
          <c:spPr>
            <a:solidFill>
              <a:srgbClr val="185FA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비추력(Isp)</c:v>
                  </c:pt>
                  <c:pt idx="1">
                    <c:v>저장 밀도</c:v>
                  </c:pt>
                  <c:pt idx="2">
                    <c:v>재사용 적합성</c:v>
                  </c:pt>
                  <c:pt idx="3">
                    <c:v>취급 용이성</c:v>
                  </c:pt>
                  <c:pt idx="4">
                    <c:v>냉각 효율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100</c:v>
                </c:pt>
                <c:pt idx="1">
                  <c:v>20</c:v>
                </c:pt>
                <c:pt idx="2">
                  <c:v>50</c:v>
                </c:pt>
                <c:pt idx="3">
                  <c:v>25</c:v>
                </c:pt>
                <c:pt idx="4">
                  <c:v>80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메탄</c:v>
                </c:pt>
              </c:strCache>
            </c:strRef>
          </c:tx>
          <c:spPr>
            <a:solidFill>
              <a:srgbClr val="0F6E5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비추력(Isp)</c:v>
                  </c:pt>
                  <c:pt idx="1">
                    <c:v>저장 밀도</c:v>
                  </c:pt>
                  <c:pt idx="2">
                    <c:v>재사용 적합성</c:v>
                  </c:pt>
                  <c:pt idx="3">
                    <c:v>취급 용이성</c:v>
                  </c:pt>
                  <c:pt idx="4">
                    <c:v>냉각 효율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80</c:v>
                </c:pt>
                <c:pt idx="1">
                  <c:v>65</c:v>
                </c:pt>
                <c:pt idx="2">
                  <c:v>92</c:v>
                </c:pt>
                <c:pt idx="3">
                  <c:v>65</c:v>
                </c:pt>
                <c:pt idx="4">
                  <c:v>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D4F6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A97A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3D4F63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5F3E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0"/>
            <a:ext cx="3657600" cy="5143500"/>
          </a:xfrm>
          <a:prstGeom prst="rect">
            <a:avLst/>
          </a:prstGeom>
          <a:solidFill>
            <a:srgbClr val="0F1E38"/>
          </a:solidFill>
          <a:ln w="12700">
            <a:solidFill>
              <a:srgbClr val="0F1E3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0" y="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0" y="64008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0" y="128016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0" y="192024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256032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0" y="320040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0" y="384048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0" y="4480560"/>
            <a:ext cx="3657600" cy="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08076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26948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86384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58200" y="0"/>
            <a:ext cx="0" cy="5143500"/>
          </a:xfrm>
          <a:prstGeom prst="line">
            <a:avLst/>
          </a:prstGeom>
          <a:noFill/>
          <a:ln w="3810">
            <a:solidFill>
              <a:srgbClr val="C8963E">
                <a:alpha val="1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52160" y="914400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5852160" y="1508760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YEAR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852160" y="2148840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4국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5852160" y="2743200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비교 분석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852160" y="3383280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METHALOX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5852160" y="3977640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차세대 표준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82880" y="640080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 REPORT · 2026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82880" y="960120"/>
            <a:ext cx="5074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글로벌 우주 발사체</a:t>
            </a:r>
            <a:endParaRPr lang="en-US" sz="3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추진 기술 분석 보고서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182880" y="24688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기반 재사용 발사체로의 패러다임 전환과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당사 연료 개발 전략 방향성 제시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62845"/>
          </a:solidFill>
          <a:ln w="12700">
            <a:solidFill>
              <a:srgbClr val="16284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82880" y="4736592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분석 대상: 2023–2026 글로벌 추진 기술 동향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200400" y="4736592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· 중국 · 러시아 · 한국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6217920" y="4736592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총 20 페이지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E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274320"/>
            <a:ext cx="4572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8963E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274320" y="320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59436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국가별</a:t>
            </a:r>
            <a:endParaRPr lang="en-US" sz="3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개발 동향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274320" y="201168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미국·중국·러시아·한국 4개국의 주요 기관 및 기업, 최근 기술 동향, 전략적 경쟁력을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비교합니다. 국가별 접근 방식의 차이가 향후 경쟁 구도를 어떻게 결정할지 분석합니다.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029200" y="365760"/>
            <a:ext cx="0" cy="4389120"/>
          </a:xfrm>
          <a:prstGeom prst="line">
            <a:avLst/>
          </a:prstGeom>
          <a:noFill/>
          <a:ln w="635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0" y="9144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897880" y="9601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— 기술 선도 전략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97880" y="126187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SpaceX · Blue Origin · Rocket Lab · Relativity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212080" y="21488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897880" y="21945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중국 — 추격 전략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97880" y="249631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 · LandSpace · iSpace 병렬 개발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212080" y="338328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897880" y="342900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 &amp; 한국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97880" y="373075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전통 강점 유지 vs. 기술 전환 초기 단계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동향 · 미국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미국 —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압도적 기술 선도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민간 중심 생태계와 '빠르게 실패하고 개선하는' 방식으로 기술 성숙도 압도적 우위 확보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SpaceX: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FFSC 기반 Raptor 엔진 + 완전 재사용 Starship — 가장 진보된 기술 포트폴리오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Falcon 9: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20회+ 부스터 재사용 실증 — 실제 운용 기반 기술 성숙도 확보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 Origin: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ORSC 기반 BE-4 엔진 + New Glenn 대형 재사용 발사체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 Lab: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중소형 특화 + 전기펌프 + 재사용 기술 병행 — 다양한 포트폴리오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높은 발사 빈도에서 축적되는 운용 데이터가 기술 성숙을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가속화하는 선순환. 이 격차를 좁히기 위해서는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단순 기술 개발 이상의 운용 경험이 필요하다.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주요 기업 경쟁력 매트릭스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0" y="548640"/>
          <a:ext cx="534924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1188720"/>
                <a:gridCol w="1051560"/>
                <a:gridCol w="1234440"/>
                <a:gridCol w="7772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기업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핵심 추진제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엔진 사이클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재사용 수준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경쟁력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SpaceX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메탄 / 케로신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FFSC / GG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A6B4A"/>
                          </a:solidFill>
                        </a:rPr>
                        <a:t>상용화 완료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A6B4A"/>
                          </a:solidFill>
                        </a:rPr>
                        <a:t>최고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Blue Origin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메탄 / LH₂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ORSC / EP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개발 완료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A6B4A"/>
                          </a:solidFill>
                        </a:rPr>
                        <a:t>높음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Rocket Lab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케로신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전기펌프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780A"/>
                          </a:solidFill>
                        </a:rPr>
                        <a:t>부분 재사용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780A"/>
                          </a:solidFill>
                        </a:rPr>
                        <a:t>높음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Relativity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메탄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GG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개발 중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D4F63"/>
                          </a:solidFill>
                        </a:rPr>
                        <a:t>중간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3657600" y="310896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3749040" y="320040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750" dirty="0"/>
          </a:p>
        </p:txBody>
      </p:sp>
      <p:sp>
        <p:nvSpPr>
          <p:cNvPr id="20" name="Text 17"/>
          <p:cNvSpPr/>
          <p:nvPr/>
        </p:nvSpPr>
        <p:spPr>
          <a:xfrm>
            <a:off x="3749040" y="338328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85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FFSC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3749040" y="370332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Raptor 엔진 사이클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세계 유일 실용화</a:t>
            </a:r>
            <a:endParaRPr lang="en-US" sz="750" dirty="0"/>
          </a:p>
        </p:txBody>
      </p:sp>
      <p:sp>
        <p:nvSpPr>
          <p:cNvPr id="22" name="Shape 19"/>
          <p:cNvSpPr/>
          <p:nvPr/>
        </p:nvSpPr>
        <p:spPr>
          <a:xfrm>
            <a:off x="5486400" y="310896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5577840" y="320040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5577840" y="338328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6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100+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5577840" y="370332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연간 발사 횟수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(Falcon 9 기준)</a:t>
            </a:r>
            <a:endParaRPr lang="en-US" sz="750" dirty="0"/>
          </a:p>
        </p:txBody>
      </p:sp>
      <p:sp>
        <p:nvSpPr>
          <p:cNvPr id="26" name="Shape 23"/>
          <p:cNvSpPr/>
          <p:nvPr/>
        </p:nvSpPr>
        <p:spPr>
          <a:xfrm>
            <a:off x="7315200" y="310896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4"/>
          <p:cNvSpPr/>
          <p:nvPr/>
        </p:nvSpPr>
        <p:spPr>
          <a:xfrm>
            <a:off x="7406640" y="320040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750" dirty="0"/>
          </a:p>
        </p:txBody>
      </p:sp>
      <p:sp>
        <p:nvSpPr>
          <p:cNvPr id="28" name="Text 25"/>
          <p:cNvSpPr/>
          <p:nvPr/>
        </p:nvSpPr>
        <p:spPr>
          <a:xfrm>
            <a:off x="7406640" y="338328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민간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7406640" y="370332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빠른 의사결정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혁신 구조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동향 · 중국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중국 —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병렬 전략 추격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국가와 민간이 동시에 추진하는 병렬 개발 구조로 빠르게 기술 실증 — 회수 성공률이 다음 관문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LandSpace Zhuque-3: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메탄 기반 재사용 발사체 궤도 투입 성공 — 회수는 아직 미완성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Long March 12A 재사용 기술 시험 — 국가 대형 발사체 체계 병행 추진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 기반 메탄 엔진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개발·시험 확대 — 기술 목표 수준은 미국에 근접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실패 포함한 실증 데이터 빠르게 축적 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경험 기반 성숙도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빠르게 상승 중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회수 성공률과 상업적 비용 경쟁력 확보가 미완성.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그러나 병렬 개발의 속도는 다른 국가보다 월등히 빠르다.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중국 발사체 생태계 구조 &amp; ZHUQUE-3 현황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21208"/>
            <a:ext cx="260604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21208"/>
            <a:ext cx="2606040" cy="32918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49040" y="594360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주도 (CASC)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749040" y="93268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Long March 시리즈 운용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749040" y="125272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유인 우주 프로그램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749040" y="157276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대형 발사체 국가 수요 담당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400800" y="521208"/>
            <a:ext cx="260604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00800" y="521208"/>
            <a:ext cx="2606040" cy="329184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92240" y="594360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민간 (LandSpace 등)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92240" y="93268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Zhuque-3 메탄 재사용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492240" y="125272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상업 발사 시장 공략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492240" y="157276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빠른 실증 중심 개발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657600" y="2514600"/>
            <a:ext cx="5349240" cy="1005840"/>
          </a:xfrm>
          <a:prstGeom prst="rect">
            <a:avLst/>
          </a:prstGeom>
          <a:solidFill>
            <a:srgbClr val="FFF3CD"/>
          </a:solidFill>
          <a:ln w="6350">
            <a:solidFill>
              <a:srgbClr val="F0CD6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49040" y="2578608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7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Zhuque-3 현황 (2023~2025)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840480" y="2852928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6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성공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3840480" y="3200400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궤도 투입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5577840" y="2852928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미완성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577840" y="3200400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1단 회수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7315200" y="2852928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878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진행 중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7315200" y="3200400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 엔진 개발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657600" y="3657600"/>
            <a:ext cx="5349240" cy="914400"/>
          </a:xfrm>
          <a:prstGeom prst="rect">
            <a:avLst/>
          </a:prstGeom>
          <a:solidFill>
            <a:srgbClr val="F0EDE7"/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657600" y="3657600"/>
            <a:ext cx="54864" cy="9144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767328" y="371246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병렬 개발 구조의 강점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3767328" y="3968496"/>
            <a:ext cx="5120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다양한 기술 경로를 동시에 추진하여 리스크 분산. 국가가 안정적 대형 수요를 보장하고, 민간이 상업 시장과 기술 혁신을 담당하는 이중 구조.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동향 · 러시아 &amp; 한국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러시아와 한국 —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상이한 도전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러시아는 전통 기술 강점 유지, 한국은 메탄 재사용 전환 초기 — 둘 다 상업 경쟁력 확보가 시급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 강점: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ORSC 기반 고성능 엔진(RD계열) — 세계 최고 수준 효율. 오랜 운용 경험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 한계: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재사용 기술 초기 단계 (Amur-SPG 개발 중). 상업 발사 시장 대응 미흡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 성과: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누리호로 독자 발사체 기술 확보. KSLV-III 메탄 재사용 방향 전환 결정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 과제: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재사용 기술·메탄 엔진·시험 인프라 모두 초기 단계 — 단계적 접근 불가피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한국은 기술 기반 확보 단계에서 상업 경쟁력 확보 단계로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전환해야 하는 변곡점. 빠른 결정과 집중 투자가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격차를 줄이는 유일한 방법이다.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 VS 한국 경쟁력 비교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21208"/>
            <a:ext cx="260604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21208"/>
            <a:ext cx="2606040" cy="347472"/>
          </a:xfrm>
          <a:prstGeom prst="rect">
            <a:avLst/>
          </a:prstGeom>
          <a:solidFill>
            <a:srgbClr val="C8780A"/>
          </a:solidFill>
          <a:ln w="12700">
            <a:solidFill>
              <a:srgbClr val="C8780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67328" y="566928"/>
            <a:ext cx="238658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67328" y="987552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767328" y="12070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ORSC 엔진 세계 최고 수준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767328" y="150876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수십 년 운용 경험 축적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3767328" y="181051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고압 엔진 설계 노하우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767328" y="2176272"/>
            <a:ext cx="2331720" cy="0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67328" y="224028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약점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767328" y="246888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재사용 기술 초기 개발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3767328" y="277063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메탄 엔진 실용화 미완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3767328" y="3072384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상업 발사 경쟁력 미흡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400800" y="521208"/>
            <a:ext cx="260604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400800" y="521208"/>
            <a:ext cx="2606040" cy="347472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10528" y="566928"/>
            <a:ext cx="238658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510528" y="987552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510528" y="12070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독자 발사체 기술 기반 확보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510528" y="150876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민간 참여 기반 확대 중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6510528" y="181051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메탄 재사용 방향 전환 결정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510528" y="2176272"/>
            <a:ext cx="2331720" cy="0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10528" y="2240280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약점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510528" y="246888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재사용 기술 미확보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6510528" y="277063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메탄 엔진 개발 초기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510528" y="3072384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시험 인프라 부족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657600" y="4681728"/>
            <a:ext cx="5349240" cy="320040"/>
          </a:xfrm>
          <a:prstGeom prst="rect">
            <a:avLst/>
          </a:prstGeom>
          <a:solidFill>
            <a:srgbClr val="F0EDE7"/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749040" y="4718304"/>
            <a:ext cx="51663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 KSLV-III 전략 전환:  케로신 기반 설계  →  메탄 기반 재사용 발사체  (글로벌 기술 트렌드 부합)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E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274320"/>
            <a:ext cx="4572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8963E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274320" y="320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59436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추진 기술</a:t>
            </a:r>
            <a:endParaRPr lang="en-US" sz="3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비교 분석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274320" y="201168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추진제·엔진 사이클·재사용 기술 성숙도를 정량적으로 비교합니다.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격차와 비용 구조 차이가 향후 시장 지배력에 어떻게 연결되는지 분석합니다.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029200" y="365760"/>
            <a:ext cx="0" cy="4389120"/>
          </a:xfrm>
          <a:prstGeom prst="line">
            <a:avLst/>
          </a:prstGeom>
          <a:noFill/>
          <a:ln w="635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0" y="9144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897880" y="9601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추진제별 경쟁 구도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97880" y="126187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케로신 vs 액체수소 vs 메탄 특성 비교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212080" y="21488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897880" y="21945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사이클 비교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97880" y="249631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 · ORSC · GG 효율·난도·현황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212080" y="338328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897880" y="342900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기술 성숙도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97880" y="373075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국가별 단계 및 비용·사업 모델 비교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비교 · 01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추진제별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경쟁 구도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메탄이 케로신과 액체수소의 중간 지점에서 재사용 환경에 가장 최적화된 추진제로 부상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케로신(RP-1):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높은 밀도·취급 용이성 강점. 코킹 발생으로 재사용에 구조적 한계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액체수소(LH₂):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최고 비추력 제공. 낮은 밀도·대형 탱크 필요. 인프라 부담 큼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메탄(LCH₄):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재사용 최적화·균형 성능·냉각 효율·ISRU 가능성 — 4가지 강점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주요국 모두 차세대 표준을 메탄으로 설정 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향후 표준화 가능성 높음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선택은 단순 연료 교체가 아니다.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설계 철학·엔진 구조·지상 인프라 전반의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재설계를 동반하는 전략적 전환이다.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3대 추진제 특성 비교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graphicFrame>
        <p:nvGraphicFramePr>
          <p:cNvPr id="17" name="Chart 0" descr=""/>
          <p:cNvGraphicFramePr/>
          <p:nvPr/>
        </p:nvGraphicFramePr>
        <p:xfrm>
          <a:off x="3657600" y="521208"/>
          <a:ext cx="534924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Shape 15"/>
          <p:cNvSpPr/>
          <p:nvPr/>
        </p:nvSpPr>
        <p:spPr>
          <a:xfrm>
            <a:off x="3657600" y="4114800"/>
            <a:ext cx="1691640" cy="822960"/>
          </a:xfrm>
          <a:prstGeom prst="rect">
            <a:avLst/>
          </a:prstGeom>
          <a:solidFill>
            <a:srgbClr val="FADBD8"/>
          </a:solidFill>
          <a:ln w="6350">
            <a:solidFill>
              <a:srgbClr val="C0392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730752" y="415137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케로신 한계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3730752" y="435254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코킹 발생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정비 부담↑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5486400" y="4114800"/>
            <a:ext cx="1691640" cy="822960"/>
          </a:xfrm>
          <a:prstGeom prst="rect">
            <a:avLst/>
          </a:prstGeom>
          <a:solidFill>
            <a:srgbClr val="FADBD8"/>
          </a:solidFill>
          <a:ln w="6350">
            <a:solidFill>
              <a:srgbClr val="C0392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559552" y="415137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액체수소 한계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5559552" y="435254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극저온 -253°C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대형 인프라 필요</a:t>
            </a:r>
            <a:endParaRPr lang="en-US" sz="800" dirty="0"/>
          </a:p>
        </p:txBody>
      </p:sp>
      <p:sp>
        <p:nvSpPr>
          <p:cNvPr id="24" name="Shape 21"/>
          <p:cNvSpPr/>
          <p:nvPr/>
        </p:nvSpPr>
        <p:spPr>
          <a:xfrm>
            <a:off x="7315200" y="4114800"/>
            <a:ext cx="1691640" cy="822960"/>
          </a:xfrm>
          <a:prstGeom prst="rect">
            <a:avLst/>
          </a:prstGeom>
          <a:solidFill>
            <a:srgbClr val="D4EDDA"/>
          </a:solidFill>
          <a:ln w="6350">
            <a:solidFill>
              <a:srgbClr val="1A6B4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388352" y="4151376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강점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7388352" y="435254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코킹 없음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최적화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비교 · 02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엔진 사이클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비교 분석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FFSC가 최고 효율이나 일부 선도 기업만 실용화. ORSC는 현실적 고성능 대안. GG는 초기 표준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연료·산화제 모두 예연소기 통과 → 최고 효율. SpaceX Raptor만 실용화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ORSC: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산화제 과잉 예연소 → 높은 효율과 안정성 균형. RD계열·BE-4 광범위 사용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가스 발생기 방식 → 구조 단순·개발 용이. Merlin·누리호 엔진 등 현재 최다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고온·고압 환경 소재 기술이 FFSC 도전의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병목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당사 단기 목표는 GG → ORSC 전환.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FFSC는 장기 로드맵에 포함하되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소재·설계 역량을 병행 확보해야 한다.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사이클 3종 정량 비교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0" y="521208"/>
          <a:ext cx="534924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1234440"/>
                <a:gridCol w="1234440"/>
                <a:gridCol w="13258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8963E"/>
                          </a:solidFill>
                        </a:rPr>
                        <a:t>구분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534AB7"/>
                          </a:solidFill>
                        </a:rPr>
                        <a:t>FFSC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85FA5"/>
                          </a:solidFill>
                        </a:rPr>
                        <a:t>ORSC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F6E56"/>
                          </a:solidFill>
                        </a:rPr>
                        <a:t>GG (Gas Gen.)</a:t>
                      </a:r>
                      <a:endParaRPr lang="en-US" sz="90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비추력 (Isp, 진공)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380+ s  ★★★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340–370 s  ★★☆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310–340 s  ★☆☆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연소실 압력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300+ bar  ★★★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200–260 bar  ★★☆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60–100 bar  ★☆☆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개발 난도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극히 높음  ●●●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높음  ●●○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상대적 낮음  ●○○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재사용 적합성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매우 높음  ▲▲▲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높음  ▲▲△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중간  ▲△△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실용화 현황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SpaceX만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광범위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가장 많음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dirty="0">
                          <a:solidFill>
                            <a:srgbClr val="3D4F63"/>
                          </a:solidFill>
                        </a:rPr>
                        <a:t>대표 엔진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534AB7"/>
                          </a:solidFill>
                        </a:rPr>
                        <a:t>Raptor (SpaceX)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185FA5"/>
                          </a:solidFill>
                        </a:rPr>
                        <a:t>RD-180 · BE-4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0F6E56"/>
                          </a:solidFill>
                        </a:rPr>
                        <a:t>Merlin · 누리호</a:t>
                      </a:r>
                      <a:endParaRPr lang="en-US" sz="850" dirty="0"/>
                    </a:p>
                  </a:txBody>
                  <a:tcPr marL="50800" marR="50800" marT="50800" marB="50800">
                    <a:lnL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2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EF"/>
                    </a:solidFill>
                  </a:tcPr>
                </a:tc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3657600" y="4069080"/>
            <a:ext cx="5349240" cy="868680"/>
          </a:xfrm>
          <a:prstGeom prst="rect">
            <a:avLst/>
          </a:prstGeom>
          <a:solidFill>
            <a:srgbClr val="D4EDDA"/>
          </a:solidFill>
          <a:ln w="6350">
            <a:solidFill>
              <a:srgbClr val="1A6B4A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0" y="4069080"/>
            <a:ext cx="54864" cy="86868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767328" y="4114800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전략적 판단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3767328" y="4334256"/>
            <a:ext cx="5120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FFSC는 목표이지만 소재·냉각·설계 역량을 동시에 요구. 현실적 경로: GG 기반 데이터 축적 → ORSC 메탄 전환 → 장기 FFSC 연구 병행</a:t>
            </a:r>
            <a:endParaRPr lang="en-US" sz="8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비교 · 03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재사용 기술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성숙도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미국이 상용화를 완료하고 데이터를 쌓는 동안, 나머지 국가는 실증 이전 단계에 머물고 있다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기술 핵심 평가 기준: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회수 여부가 아닌 반복 횟수·정비 시간·비용 절감 효과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미국만이 이 3가지 모든 요소에서 실운용 데이터를 보유한 유일한 국가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횟수↑ → 발사 단가↓ → 시장 점유율↑의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선순환 구조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한국·러시아는 일회성 발사 구조 미탈피 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상업적 비용 경쟁력 확보에 근본적 한계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격차가 운용 경험 격차로 확대되고,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운용 경험 격차가 비용 경쟁력 격차로 이어진다.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진입 시점이 늦어질수록 따라잡기 어려워진다.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국가별 재사용 기술 성숙도 단계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51206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연구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760720" y="51206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설계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949440" y="51206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실증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138160" y="51206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상용화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703320" y="859536"/>
            <a:ext cx="8046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26864" y="822960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26864" y="822960"/>
            <a:ext cx="1078992" cy="566928"/>
          </a:xfrm>
          <a:prstGeom prst="rect">
            <a:avLst/>
          </a:prstGeom>
          <a:solidFill>
            <a:srgbClr val="185FA5"/>
          </a:solidFill>
          <a:ln w="3810">
            <a:solidFill>
              <a:srgbClr val="185F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26864" y="822960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5815584" y="822960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815584" y="822960"/>
            <a:ext cx="1078992" cy="566928"/>
          </a:xfrm>
          <a:prstGeom prst="rect">
            <a:avLst/>
          </a:prstGeom>
          <a:solidFill>
            <a:srgbClr val="185FA5"/>
          </a:solidFill>
          <a:ln w="3810">
            <a:solidFill>
              <a:srgbClr val="185F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815584" y="822960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7004304" y="822960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004304" y="822960"/>
            <a:ext cx="1078992" cy="566928"/>
          </a:xfrm>
          <a:prstGeom prst="rect">
            <a:avLst/>
          </a:prstGeom>
          <a:solidFill>
            <a:srgbClr val="185FA5"/>
          </a:solidFill>
          <a:ln w="3810">
            <a:solidFill>
              <a:srgbClr val="185FA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004304" y="822960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8193024" y="822960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193024" y="822960"/>
            <a:ext cx="1078992" cy="566928"/>
          </a:xfrm>
          <a:prstGeom prst="rect">
            <a:avLst/>
          </a:prstGeom>
          <a:solidFill>
            <a:srgbClr val="185FA5"/>
          </a:solidFill>
          <a:ln w="3810">
            <a:solidFill>
              <a:srgbClr val="185FA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193024" y="822960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다회 운용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3703320" y="1847088"/>
            <a:ext cx="8046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중국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26864" y="1810512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26864" y="1810512"/>
            <a:ext cx="1078992" cy="566928"/>
          </a:xfrm>
          <a:prstGeom prst="rect">
            <a:avLst/>
          </a:prstGeom>
          <a:solidFill>
            <a:srgbClr val="C0392B"/>
          </a:solidFill>
          <a:ln w="3810">
            <a:solidFill>
              <a:srgbClr val="C0392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26864" y="1810512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5815584" y="1810512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815584" y="1810512"/>
            <a:ext cx="1078992" cy="566928"/>
          </a:xfrm>
          <a:prstGeom prst="rect">
            <a:avLst/>
          </a:prstGeom>
          <a:solidFill>
            <a:srgbClr val="C0392B"/>
          </a:solidFill>
          <a:ln w="3810">
            <a:solidFill>
              <a:srgbClr val="C0392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815584" y="1810512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7004304" y="1810512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004304" y="1810512"/>
            <a:ext cx="647395" cy="566928"/>
          </a:xfrm>
          <a:prstGeom prst="rect">
            <a:avLst/>
          </a:prstGeom>
          <a:solidFill>
            <a:srgbClr val="C0392B">
              <a:alpha val="60000"/>
            </a:srgbClr>
          </a:solidFill>
          <a:ln w="3810">
            <a:solidFill>
              <a:srgbClr val="C0392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004304" y="1810512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궤도 성공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8193024" y="1810512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193024" y="1810512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회수 미완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3703320" y="2834640"/>
            <a:ext cx="8046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C87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626864" y="2798064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626864" y="2798064"/>
            <a:ext cx="1078992" cy="566928"/>
          </a:xfrm>
          <a:prstGeom prst="rect">
            <a:avLst/>
          </a:prstGeom>
          <a:solidFill>
            <a:srgbClr val="C8780A"/>
          </a:solidFill>
          <a:ln w="3810">
            <a:solidFill>
              <a:srgbClr val="C8780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26864" y="2798064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완료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5815584" y="2798064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815584" y="2798064"/>
            <a:ext cx="431597" cy="566928"/>
          </a:xfrm>
          <a:prstGeom prst="rect">
            <a:avLst/>
          </a:prstGeom>
          <a:solidFill>
            <a:srgbClr val="C8780A">
              <a:alpha val="60000"/>
            </a:srgbClr>
          </a:solidFill>
          <a:ln w="3810">
            <a:solidFill>
              <a:srgbClr val="C8780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815584" y="2798064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Amur-SPG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7004304" y="2798064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004304" y="2798064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미착수</a:t>
            </a:r>
            <a:endParaRPr lang="en-US" sz="750" dirty="0"/>
          </a:p>
        </p:txBody>
      </p:sp>
      <p:sp>
        <p:nvSpPr>
          <p:cNvPr id="55" name="Shape 53"/>
          <p:cNvSpPr/>
          <p:nvPr/>
        </p:nvSpPr>
        <p:spPr>
          <a:xfrm>
            <a:off x="8193024" y="2798064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193024" y="2798064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미착수</a:t>
            </a:r>
            <a:endParaRPr lang="en-US" sz="750" dirty="0"/>
          </a:p>
        </p:txBody>
      </p:sp>
      <p:sp>
        <p:nvSpPr>
          <p:cNvPr id="57" name="Text 55"/>
          <p:cNvSpPr/>
          <p:nvPr/>
        </p:nvSpPr>
        <p:spPr>
          <a:xfrm>
            <a:off x="3703320" y="3822192"/>
            <a:ext cx="8046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4626864" y="3785616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4626864" y="3785616"/>
            <a:ext cx="431597" cy="566928"/>
          </a:xfrm>
          <a:prstGeom prst="rect">
            <a:avLst/>
          </a:prstGeom>
          <a:solidFill>
            <a:srgbClr val="1A6B4A">
              <a:alpha val="60000"/>
            </a:srgbClr>
          </a:solidFill>
          <a:ln w="3810">
            <a:solidFill>
              <a:srgbClr val="1A6B4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626864" y="3785616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KSLV-III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5815584" y="3785616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815584" y="3785616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초기 단계</a:t>
            </a:r>
            <a:endParaRPr lang="en-US" sz="750" dirty="0"/>
          </a:p>
        </p:txBody>
      </p:sp>
      <p:sp>
        <p:nvSpPr>
          <p:cNvPr id="63" name="Shape 61"/>
          <p:cNvSpPr/>
          <p:nvPr/>
        </p:nvSpPr>
        <p:spPr>
          <a:xfrm>
            <a:off x="7004304" y="3785616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04304" y="3785616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미착수</a:t>
            </a:r>
            <a:endParaRPr lang="en-US" sz="750" dirty="0"/>
          </a:p>
        </p:txBody>
      </p:sp>
      <p:sp>
        <p:nvSpPr>
          <p:cNvPr id="65" name="Shape 63"/>
          <p:cNvSpPr/>
          <p:nvPr/>
        </p:nvSpPr>
        <p:spPr>
          <a:xfrm>
            <a:off x="8193024" y="3785616"/>
            <a:ext cx="1078992" cy="566928"/>
          </a:xfrm>
          <a:prstGeom prst="rect">
            <a:avLst/>
          </a:prstGeom>
          <a:solidFill>
            <a:srgbClr val="F0EDE7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193024" y="3785616"/>
            <a:ext cx="107899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미착수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3657600" y="4754880"/>
            <a:ext cx="5349240" cy="274320"/>
          </a:xfrm>
          <a:prstGeom prst="rect">
            <a:avLst/>
          </a:prstGeom>
          <a:solidFill>
            <a:srgbClr val="F0EDE7"/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3657600" y="4754880"/>
            <a:ext cx="54864" cy="27432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767328" y="4782312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성숙도 평가 기준: 단순 회수 성공이 아닌  반복 사용 횟수 + 정비 시간 + 비용 절감 효과  세 가지가 실질 경쟁력 결정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E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274320"/>
            <a:ext cx="4572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8963E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274320" y="320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59436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시사점 &amp;</a:t>
            </a:r>
            <a:endParaRPr lang="en-US" sz="3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개발 방향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274320" y="201168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연료의 기술적 특성과 재사용 발사체 관점 요구조건을 정의하고,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당사의 단기·중기·장기 연료 개발 전략 및 주요 리스크 대응 방향을 제시합니다.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029200" y="365760"/>
            <a:ext cx="0" cy="4389120"/>
          </a:xfrm>
          <a:prstGeom prst="line">
            <a:avLst/>
          </a:prstGeom>
          <a:noFill/>
          <a:ln w="635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0" y="13716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897880" y="14173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연료 특성 &amp; 재사용 요구조건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97880" y="171907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4대 장점 · 6대 요구조건 정의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212080" y="301752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897880" y="306324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개발 전략 로드맵 &amp; 결론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97880" y="336499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단기·중기·장기 3단계 + 4대 리스크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 방향 · 01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메탄 연료 특성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재사용 요구조건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발사체 시대의 연료 기준은 '잘 타는 연료'가 아닌 '반복 운용을 가능하게 하는 연료'다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연소 청정성: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코킹 억제 → 정비 주기 단축 + 반복 사용 시 성능 편차 최소화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 점화 안정성: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이륙·감속·착륙 등 다단계 재점화 — 다양한 조건에서 신뢰성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열관리 적합성: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재생냉각 매체로서 우수한 열용량 + 채널 내 잔류물 없음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운용 효율성: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액체수소 대비 취급 부담 낮음 — 고빈도 상업 발사 대응 적합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평가 기준이 비추력·연소 효율 중심에서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코킹 억제·점화 안정성·열관리·운용 효율을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포함하는 통합 평가 체계로 전환되어야 한다.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발사체 관점 연료 6대 요구조건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2120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21208"/>
            <a:ext cx="54864" cy="138988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94760" y="61264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연소 청정성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794760" y="86868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탄소 침전물·코킹 최소화. 냉각 채널·터보펌프·인젝터 오염 방지로 정비 시간 단축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400800" y="52120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00800" y="521208"/>
            <a:ext cx="54864" cy="138988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37960" y="61264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반복 점화 안정성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537960" y="86868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다양한 압력·온도 조건에서 점화 지연·연소 불안정 최소화. 다단계 재점화 대응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0" y="202996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0" y="2029968"/>
            <a:ext cx="54864" cy="138988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94760" y="212140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열적 안정성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794760" y="237744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 열사이클에 부품 피로 최소화. 냉각 채널 내 열분해·잔류물 생성 억제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400800" y="202996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400800" y="2029968"/>
            <a:ext cx="54864" cy="138988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37960" y="212140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운용·취급 효율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537960" y="237744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저장·충전·배출·퍼지·안전관리 지상 운용 효율성. 고빈도 발사 재정비 주기 단축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657600" y="353872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657600" y="3538728"/>
            <a:ext cx="54864" cy="138988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94760" y="363016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⑤ 성능-정비성 균형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3794760" y="388620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최대 비추력보다 반복 운용 안정성 우선. 전 주기 운영 기여도 기준 평가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6400800" y="3538728"/>
            <a:ext cx="260604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400800" y="3538728"/>
            <a:ext cx="54864" cy="138988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37960" y="3630168"/>
            <a:ext cx="239572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⑥ 품질 일관성·공급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537960" y="3886200"/>
            <a:ext cx="239572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고빈도 운용에서 품질 편차가 누적 리스크로 확대. 대량 운영 자원으로 관리 체계 필요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E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65760"/>
            <a:ext cx="4114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C8963E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목차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228600" y="36576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OF CONTENTS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28600" y="640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보고서 구성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228600" y="12344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우주 발사체 추진 기술의 구조적 전환을 분석하고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당사 연료 개발 전략의 재정립 방향을 제시합니다.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389120" y="274320"/>
            <a:ext cx="0" cy="4572000"/>
          </a:xfrm>
          <a:prstGeom prst="line">
            <a:avLst/>
          </a:prstGeom>
          <a:noFill/>
          <a:ln w="635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0" y="41148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166360" y="42976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166360" y="68580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시장 현황 · 경쟁 구도 · 핵심 시사점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0" y="1271016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166360" y="128930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산업 환경 &amp; 시장 트렌드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66360" y="154533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시장 동향 · 패러다임 변화 · 핵심 기술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0" y="2130552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166360" y="214884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국가별 개발 동향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66360" y="240487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 · 중국 · 러시아 · 한국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0" y="299008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166360" y="300837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 기술 비교 분석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166360" y="326440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추진제 · 엔진 사이클 · 재사용 성숙도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3849624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166360" y="386791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시사점 &amp; 개발 방향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166360" y="4123944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특성 · 연료 전략 · 리스크 대응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 방향 · 결론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연료 개발 전략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로드맵 &amp; 결론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기반 재사용 최적화를 핵심 축으로, 엔진-연료-운용 통합 전략으로 전환해야 한다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단기: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케로신 데이터 활용 + 연소 안정성 확보 + 시험 체계 구축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중기: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메탄 핵심 기술 확보 + 연료-엔진 통합 최적화 연구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장기: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재사용 전용 표준화 + 심우주 ISRU 대응 확장형 전략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개발 조직을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설계 핵심 축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격상 — 단순 지원 역할 탈피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기반 연료 기술을 최우선 과제로 설정하고,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최적화·통합 시스템 접근·시험 인프라 투자를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3대 실행 과제로 즉시 착수해야 한다.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3단계 연료 개발 로드맵 &amp; 4대 리스크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48640"/>
            <a:ext cx="73152" cy="128016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21024" y="1024128"/>
            <a:ext cx="164592" cy="164592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85616" y="585216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단기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785616" y="82296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기술 기반 성과 도출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22192" y="111556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케로신 기반 연료 성능 개선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822192" y="1353312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연소 안정성·신뢰성 확보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3822192" y="1591056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시험 데이터 체계 구축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657600" y="2011680"/>
            <a:ext cx="73152" cy="1280160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21024" y="2487168"/>
            <a:ext cx="164592" cy="164592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785616" y="2048256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중기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785616" y="228600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핵심 기술 확보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822192" y="257860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메탄 물성·연소 특성 정밀 분석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822192" y="2816352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재생냉각·열관리 최적화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3822192" y="3054096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연료-엔진 통합 최적화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657600" y="3474720"/>
            <a:ext cx="73152" cy="128016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621024" y="3950208"/>
            <a:ext cx="164592" cy="164592"/>
          </a:xfrm>
          <a:prstGeom prst="ellipse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85616" y="3511296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장기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785616" y="374904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최적화 시스템 구축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822192" y="404164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재사용 전용 연료 표준화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3822192" y="4279392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고빈도 발사 공급 시스템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3822192" y="4517136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ISRU 심우주 기술 연구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6492240" y="521208"/>
            <a:ext cx="0" cy="4297680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629400" y="52120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4대 리스크 대응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6601968" y="822960"/>
            <a:ext cx="2359152" cy="896112"/>
          </a:xfrm>
          <a:prstGeom prst="rect">
            <a:avLst/>
          </a:prstGeom>
          <a:solidFill>
            <a:srgbClr val="FADBD8"/>
          </a:solidFill>
          <a:ln w="6350">
            <a:solidFill>
              <a:srgbClr val="C0392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601968" y="822960"/>
            <a:ext cx="54864" cy="89611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693408" y="877824"/>
            <a:ext cx="548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6693408" y="1060704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격차 리스크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693408" y="132588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단계적 기술 확보 전략 + 선택과 집중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6601968" y="1828800"/>
            <a:ext cx="2359152" cy="896112"/>
          </a:xfrm>
          <a:prstGeom prst="rect">
            <a:avLst/>
          </a:prstGeom>
          <a:solidFill>
            <a:srgbClr val="FADBD8"/>
          </a:solidFill>
          <a:ln w="6350">
            <a:solidFill>
              <a:srgbClr val="C0392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601968" y="1828800"/>
            <a:ext cx="54864" cy="89611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693408" y="1883664"/>
            <a:ext cx="548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6693408" y="2066544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시험 인프라 부족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6693408" y="233172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전용 시험 설비 선제 구축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601968" y="2834640"/>
            <a:ext cx="2359152" cy="896112"/>
          </a:xfrm>
          <a:prstGeom prst="rect">
            <a:avLst/>
          </a:prstGeom>
          <a:solidFill>
            <a:srgbClr val="FFF3CD"/>
          </a:solidFill>
          <a:ln w="6350">
            <a:solidFill>
              <a:srgbClr val="C8780A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601968" y="2834640"/>
            <a:ext cx="54864" cy="896112"/>
          </a:xfrm>
          <a:prstGeom prst="rect">
            <a:avLst/>
          </a:prstGeom>
          <a:solidFill>
            <a:srgbClr val="C8780A"/>
          </a:solidFill>
          <a:ln w="12700">
            <a:solidFill>
              <a:srgbClr val="C8780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693408" y="2889504"/>
            <a:ext cx="548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87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중간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6693408" y="3072384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운용 경험 부족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6693408" y="333756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 시험·실증 중심 개발 체계 도입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6601968" y="3840480"/>
            <a:ext cx="2359152" cy="896112"/>
          </a:xfrm>
          <a:prstGeom prst="rect">
            <a:avLst/>
          </a:prstGeom>
          <a:solidFill>
            <a:srgbClr val="FFF3CD"/>
          </a:solidFill>
          <a:ln w="6350">
            <a:solidFill>
              <a:srgbClr val="C8780A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601968" y="3840480"/>
            <a:ext cx="54864" cy="896112"/>
          </a:xfrm>
          <a:prstGeom prst="rect">
            <a:avLst/>
          </a:prstGeom>
          <a:solidFill>
            <a:srgbClr val="C8780A"/>
          </a:solidFill>
          <a:ln w="12700">
            <a:solidFill>
              <a:srgbClr val="C8780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693408" y="3895344"/>
            <a:ext cx="548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87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중간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6693408" y="4078224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생태계 미성숙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6693408" y="434340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민간 협력 확대 + 공급망 조기 구축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· 01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기술 패러다임의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구조적 전환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성능 경쟁에서 비용·운영 효율 경쟁으로 — 발사체 산업의 본질이 바뀌고 있다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메탄(Methalox) 기반 추진제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 차세대 표준으로 부상 — 케로신 대비 연소 청정성 우수, 재사용에 최적화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발사체(VTVL)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는 더 이상 선택이 아닌 필수 — VTVL 수직 이착륙이 산업 표준으로 확립됨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경쟁 핵심 지표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 추력·Isp →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횟수·정비 시간·발사 주기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 전환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발사체는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단품 경쟁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아닌 연료·엔진·운용 포함한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통합 시스템 경쟁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진화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기술의 본질이 하드웨어 성능에서 운영 경제성으로 이동했다.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누가 더 싸고 자주 발사할 수 있는가가 새로운 기준이다.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 기술 경쟁 패러다임 변화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4864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48640"/>
            <a:ext cx="1691640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49040" y="67665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추진제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749040" y="88696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케로신 → 메탄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749040" y="114300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코킹 억제·재사용 최적화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5486400" y="54864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0" y="548640"/>
            <a:ext cx="1691640" cy="6400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577840" y="67665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방식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577840" y="88696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일회성 → 재사용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577840" y="114300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VTVL 수직이착륙 표준화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315200" y="54864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7315200" y="548640"/>
            <a:ext cx="1691640" cy="640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06640" y="67665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경쟁 단위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406640" y="88696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단품 → 시스템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7406640" y="114300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연료·엔진·운용 통합 최적화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0" y="269748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0" y="2697480"/>
            <a:ext cx="1691640" cy="6400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49040" y="282549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경쟁 지표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749040" y="303580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최대 추력 → 발사 단가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3749040" y="329184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횟수·정비시간 핵심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5486400" y="269748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5486400" y="2697480"/>
            <a:ext cx="1691640" cy="64008"/>
          </a:xfrm>
          <a:prstGeom prst="rect">
            <a:avLst/>
          </a:prstGeom>
          <a:solidFill>
            <a:srgbClr val="C8780A"/>
          </a:solidFill>
          <a:ln w="12700">
            <a:solidFill>
              <a:srgbClr val="C8780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577840" y="282549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제조 방식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577840" y="303580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878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가공 → 3D 프린팅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5577840" y="329184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부품 감소·신뢰성·비용 절감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7315200" y="2697480"/>
            <a:ext cx="169164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7315200" y="2697480"/>
            <a:ext cx="1691640" cy="64008"/>
          </a:xfrm>
          <a:prstGeom prst="rect">
            <a:avLst/>
          </a:prstGeom>
          <a:solidFill>
            <a:srgbClr val="8A97A8"/>
          </a:solidFill>
          <a:ln w="12700">
            <a:solidFill>
              <a:srgbClr val="8A97A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406640" y="2825496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산업 성격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406640" y="3035808"/>
            <a:ext cx="1508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주도 → 상업 인프라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7406640" y="329184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고빈도 상업 발사 체계 가속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· 02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글로벌 경쟁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구도 요약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미국이 재사용 기술로 압도하고, 중국이 빠르게 추격하는 2강 구도 형성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미국: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재사용 상용화 완료 후 대량 운용 데이터 확보. Falcon 9·Raptor 엔진 비용 경쟁력 압도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중국: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국가·민간 병행 개발로 메탄·재사용 빠르게 추격. Zhuque-3 궤도 투입 성공 — 회수는 미완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러시아: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ORSC 기반 고성능 엔진 기술 유지. 재사용·상업화 전환은 뒤처지며 입지 약화 중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한국: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KSLV-III를 메탄 재사용 방향으로 전환 결정. 현재 연구·설계 초기 단계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향후 시장 지배력은 재사용 기술 성숙도와 발사 빈도가 결정한다.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격차가 운용 경험 격차로 확대되는 속도가 빠르다.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국가별 기술 경쟁력 레이더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graphicFrame>
        <p:nvGraphicFramePr>
          <p:cNvPr id="17" name="Chart 0" descr=""/>
          <p:cNvGraphicFramePr/>
          <p:nvPr/>
        </p:nvGraphicFramePr>
        <p:xfrm>
          <a:off x="3657600" y="548640"/>
          <a:ext cx="534924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· 03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당사 관점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핵심 시사점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연료 개발 방향의 전면 재검토가 필요한 시점이다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경쟁의 본질이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성능 중심 → 비용 및 운영 중심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전환 — 개발 기준 자체를 바꿔야 함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핵심 평가 요소가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연소 성능 → 재사용 최적화 특성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변화 (코킹·점화·정비)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당사는 기초 기술 확보 단계 →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 경쟁력 확보 단계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 전환해야 하는 변곡점에 위치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기반 연료 기술 확보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를 최우선 과제로 설정하고 엔진-연료 통합 설계 역량 구축 필요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개발 조직의 역할을 단순 조성 검토에서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설계 초기부터 참여하는 핵심 기술 축으로 격상해야 한다.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전략 과제 — 4개 축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48640"/>
            <a:ext cx="260604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48640"/>
            <a:ext cx="2606040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67328" y="67665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767328" y="1051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기반 연료 기술 확보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767328" y="1353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케로신 기반 한계 극복. 코킹 억제·재생냉각 적합성·반복 점화 안정성을 중심으로 핵심 특성 분석 및 개발 착수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400800" y="548640"/>
            <a:ext cx="260604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00800" y="548640"/>
            <a:ext cx="2606040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10528" y="67665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510528" y="10515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최적화 중심 전환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510528" y="1353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최대 비추력 달성이 목표가 아님. 전 주기 운영 기여도(정비·재점화·열관리)를 기준으로 연료 평가 체계 재정립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657600" y="2743200"/>
            <a:ext cx="260604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657600" y="2743200"/>
            <a:ext cx="2606040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67328" y="287121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3767328" y="3246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엔진-연료 통합 접근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3767328" y="354787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연료와 엔진을 분리된 기술로 접근하는 기존 방식 탈피. 설계 초기부터 연료 특성이 엔진 설계에 반영되는 통합 체계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6400800" y="2743200"/>
            <a:ext cx="260604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400800" y="2743200"/>
            <a:ext cx="2606040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10528" y="287121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6510528" y="3246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시험 인프라 선제 구축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510528" y="354787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전용 연소 시험 환경은 기존 케로신 시스템과 별개. 기술 개발과 병행하여 시험 설비 선제 투자 필요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E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274320"/>
            <a:ext cx="4114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8963E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274320" y="320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74320" y="59436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산업 환경 &amp;</a:t>
            </a:r>
            <a:endParaRPr lang="en-US" sz="3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 트렌드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274320" y="201168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우주 발사 시장은 상업 수요 급증과 함께 고빈도 발사 체계로 전환되고 있습니다.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발사체 산업의 본질이 지속 운영 가능한 산업 인프라로 변화하는 핵심 트렌드를 분석합니다.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029200" y="365760"/>
            <a:ext cx="0" cy="4389120"/>
          </a:xfrm>
          <a:prstGeom prst="line">
            <a:avLst/>
          </a:prstGeom>
          <a:noFill/>
          <a:ln w="635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0" y="9144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897880" y="9601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발사 시장 동향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97880" y="126187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 발사 수요 급증 · 고빈도 발사 체계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212080" y="21488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897880" y="21945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추진 기술 패러다임 변화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97880" y="249631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일회성 → 재사용 · 성능 → 운영 효율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212080" y="338328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897880" y="342900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5대 핵심 기술 트렌드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97880" y="3730752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· 재사용 · FFSC · 3D 프린팅 · 지상 인프라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산업 환경 · 01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글로벌 발사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 구조 변화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 주도 연간 수 회 → 상업 중심 연간 수십~수백 회 고빈도 발사 체계로 전환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 위성군 구축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수요 폭발 — 통신·지구관측 서비스 확대가 핵심 성장 동력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발사체가 단순 운송 수단에서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지속 운영 가능한 산업 인프라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 전환 중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비용 절감과 운영 효율성이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시장 점유율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을 결정하는 구조로 재편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민간 기업 참여 증가 — 정부 계약에서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상업 서비스 모델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 수익 구조 변화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빈도가 곧 데이터이며, 데이터가 곧 기술 성숙도다.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빠르게 발사하는 자가 빠르게 배우고 앞서간다.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횟수에 따른 발사 단가 절감 효과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graphicFrame>
        <p:nvGraphicFramePr>
          <p:cNvPr id="17" name="Chart 0" descr=""/>
          <p:cNvGraphicFramePr/>
          <p:nvPr/>
        </p:nvGraphicFramePr>
        <p:xfrm>
          <a:off x="3657600" y="548640"/>
          <a:ext cx="534924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Shape 15"/>
          <p:cNvSpPr/>
          <p:nvPr/>
        </p:nvSpPr>
        <p:spPr>
          <a:xfrm>
            <a:off x="3657600" y="315468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3749040" y="324612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 수요 궤도</a:t>
            </a:r>
            <a:endParaRPr lang="en-US" sz="750" dirty="0"/>
          </a:p>
        </p:txBody>
      </p:sp>
      <p:sp>
        <p:nvSpPr>
          <p:cNvPr id="20" name="Text 17"/>
          <p:cNvSpPr/>
          <p:nvPr/>
        </p:nvSpPr>
        <p:spPr>
          <a:xfrm>
            <a:off x="3749040" y="342900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85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LEO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3749040" y="374904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위성군·통신 서비스</a:t>
            </a:r>
            <a:endParaRPr lang="en-US" sz="750" dirty="0"/>
          </a:p>
        </p:txBody>
      </p:sp>
      <p:sp>
        <p:nvSpPr>
          <p:cNvPr id="22" name="Shape 19"/>
          <p:cNvSpPr/>
          <p:nvPr/>
        </p:nvSpPr>
        <p:spPr>
          <a:xfrm>
            <a:off x="5486400" y="315468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5577840" y="324612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Falcon 9 재사용 최다 횟수</a:t>
            </a: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5577840" y="342900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85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5577840" y="374904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부스터당 기록</a:t>
            </a:r>
            <a:endParaRPr lang="en-US" sz="750" dirty="0"/>
          </a:p>
        </p:txBody>
      </p:sp>
      <p:sp>
        <p:nvSpPr>
          <p:cNvPr id="26" name="Shape 23"/>
          <p:cNvSpPr/>
          <p:nvPr/>
        </p:nvSpPr>
        <p:spPr>
          <a:xfrm>
            <a:off x="7315200" y="3154680"/>
            <a:ext cx="1691640" cy="1783080"/>
          </a:xfrm>
          <a:prstGeom prst="rect">
            <a:avLst/>
          </a:prstGeom>
          <a:solidFill>
            <a:srgbClr val="F0EDE7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4"/>
          <p:cNvSpPr/>
          <p:nvPr/>
        </p:nvSpPr>
        <p:spPr>
          <a:xfrm>
            <a:off x="7406640" y="3246120"/>
            <a:ext cx="1508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비용 절감률</a:t>
            </a:r>
            <a:endParaRPr lang="en-US" sz="750" dirty="0"/>
          </a:p>
        </p:txBody>
      </p:sp>
      <p:sp>
        <p:nvSpPr>
          <p:cNvPr id="28" name="Text 25"/>
          <p:cNvSpPr/>
          <p:nvPr/>
        </p:nvSpPr>
        <p:spPr>
          <a:xfrm>
            <a:off x="7406640" y="3429000"/>
            <a:ext cx="1508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6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70%↓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7406640" y="3749040"/>
            <a:ext cx="15087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도입 이후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산업 환경 · 02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추진 기술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패러다임 변화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설계 철학의 전환 — 최대 성능 추구에서 내구성·정비성·신뢰성 중심 설계로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과거: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1회 비행 최대 성능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달성이 목표 → 현재: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 사용 중 안정적 성능 유지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비용 결정 요인이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제조비용 → 운영·정비비용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이동. 재사용 횟수가 핵심 경제 변수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발사체 산업이 하드웨어 개발을 넘어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운영 기반 산업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전환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설계 우선순위: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추력 최대화 →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횟수 극대화 + 정비 시간 최소화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엔진이 연료를 소비하는 것이 아니라, 연료 특성에 맞추어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전체 시스템이 설계·최적화되는 구조로 전환되고 있다.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발사체 개발 패러다임 BEFORE / AFTER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21208"/>
            <a:ext cx="5349240" cy="29260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548640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구분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846320" y="548640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패러다임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903720" y="548640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현재 패러다임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0" y="841248"/>
            <a:ext cx="5349240" cy="749808"/>
          </a:xfrm>
          <a:prstGeom prst="rect">
            <a:avLst/>
          </a:prstGeom>
          <a:solidFill>
            <a:srgbClr val="FFFFFF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30752" y="877824"/>
            <a:ext cx="1078992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목표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846320" y="877824"/>
            <a:ext cx="201168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1회 발사 최대 성능 달성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58000" y="932688"/>
            <a:ext cx="0" cy="566928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03720" y="877824"/>
            <a:ext cx="2057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 운용 신뢰성 + 정비 최소화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0" y="1636776"/>
            <a:ext cx="5349240" cy="749808"/>
          </a:xfrm>
          <a:prstGeom prst="rect">
            <a:avLst/>
          </a:prstGeom>
          <a:solidFill>
            <a:srgbClr val="F5F3EF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30752" y="1673352"/>
            <a:ext cx="1078992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비용 구조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46320" y="1673352"/>
            <a:ext cx="201168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제조 비용 중심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58000" y="1728216"/>
            <a:ext cx="0" cy="566928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903720" y="1673352"/>
            <a:ext cx="2057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운영·정비 비용 중심 (재사용 횟수↑)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657600" y="2432304"/>
            <a:ext cx="5349240" cy="749808"/>
          </a:xfrm>
          <a:prstGeom prst="rect">
            <a:avLst/>
          </a:prstGeom>
          <a:solidFill>
            <a:srgbClr val="FFFFFF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730752" y="2468880"/>
            <a:ext cx="1078992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경쟁 단위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846320" y="2468880"/>
            <a:ext cx="201168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단품 성능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858000" y="2523744"/>
            <a:ext cx="0" cy="566928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903720" y="2468880"/>
            <a:ext cx="2057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연료·엔진·운용 통합 시스템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657600" y="3227832"/>
            <a:ext cx="5349240" cy="749808"/>
          </a:xfrm>
          <a:prstGeom prst="rect">
            <a:avLst/>
          </a:prstGeom>
          <a:solidFill>
            <a:srgbClr val="F5F3EF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30752" y="3264408"/>
            <a:ext cx="1078992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연료 역할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4846320" y="3264408"/>
            <a:ext cx="201168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성능 지원 요소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858000" y="3319272"/>
            <a:ext cx="0" cy="566928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903720" y="3264408"/>
            <a:ext cx="2057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경제성·신뢰성 좌우하는 핵심 축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3657600" y="4023360"/>
            <a:ext cx="5349240" cy="749808"/>
          </a:xfrm>
          <a:prstGeom prst="rect">
            <a:avLst/>
          </a:prstGeom>
          <a:solidFill>
            <a:srgbClr val="FFFFFF"/>
          </a:solidFill>
          <a:ln w="3810">
            <a:solidFill>
              <a:srgbClr val="D6D2C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730752" y="4059936"/>
            <a:ext cx="1078992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발사 주기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846320" y="4059936"/>
            <a:ext cx="201168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연간 수 회 (국가 주도)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858000" y="4114800"/>
            <a:ext cx="0" cy="566928"/>
          </a:xfrm>
          <a:prstGeom prst="line">
            <a:avLst/>
          </a:prstGeom>
          <a:noFill/>
          <a:ln w="6350">
            <a:solidFill>
              <a:srgbClr val="D6D2C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903720" y="4059936"/>
            <a:ext cx="20574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연간 수십~수백 회 (상업 중심)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0"/>
            <a:ext cx="566928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4892040"/>
            <a:ext cx="3200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C8963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20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137160" y="256032"/>
            <a:ext cx="32461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산업 환경 · 03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137160" y="457200"/>
            <a:ext cx="3246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5대 핵심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기술 트렌드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" y="116128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B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메탄·재사용·FFSC·3D프린팅·통합 운용 — 이 5가지가 발사체 경쟁력의 새로운 축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37160" y="1719072"/>
            <a:ext cx="3200400" cy="10973"/>
          </a:xfrm>
          <a:prstGeom prst="rect">
            <a:avLst/>
          </a:prstGeom>
          <a:solidFill>
            <a:srgbClr val="C8963E">
              <a:alpha val="35000"/>
            </a:srgbClr>
          </a:solidFill>
          <a:ln w="12700">
            <a:solidFill>
              <a:srgbClr val="C8963E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" y="1810512"/>
            <a:ext cx="324612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5대 트렌드는 개별 기술이 아닌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상호 연계된 시스템 혁신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으로 작동함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메탄이 FFSC와 결합하면 최고 효율 엔진 실현 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Raptor 엔진이 실증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프린팅으로 복잡 냉각 채널 구현 가능 —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재생냉각 효율 극대화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 직결</a:t>
            </a: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자동화 지상 운용 시스템이 재사용 주기 단축의 </a:t>
            </a:r>
            <a:pPr indent="0" marL="0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숨겨진 핵심 경쟁력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4114800"/>
            <a:ext cx="3246120" cy="777240"/>
          </a:xfrm>
          <a:prstGeom prst="rect">
            <a:avLst/>
          </a:prstGeom>
          <a:solidFill>
            <a:srgbClr val="C8963E">
              <a:alpha val="12000"/>
            </a:srgbClr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4114800"/>
            <a:ext cx="45720" cy="77724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" y="4133088"/>
            <a:ext cx="31089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b="1" spc="300" kern="0" dirty="0">
                <a:solidFill>
                  <a:srgbClr val="C896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228600" y="427939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5개 기술이 서로를 강화하는 선순환 구조를 형성한다.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7D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하나라도 뒤처지면 전체가 제한된다.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01168"/>
            <a:ext cx="5394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5대 핵심 기술 트렌드 및 상호 연계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11880" y="420624"/>
            <a:ext cx="5394960" cy="10973"/>
          </a:xfrm>
          <a:prstGeom prst="rect">
            <a:avLst/>
          </a:prstGeom>
          <a:solidFill>
            <a:srgbClr val="D6D2CA"/>
          </a:solidFill>
          <a:ln w="12700">
            <a:solidFill>
              <a:srgbClr val="D6D2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0" y="548640"/>
            <a:ext cx="2578608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0" y="548640"/>
            <a:ext cx="2578608" cy="64008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67328" y="658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메탄 추진제 확산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767328" y="960120"/>
            <a:ext cx="23591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그을음 없는 연소 → 재사용 정비 최소화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비추력·밀도·취급성 균형점 달성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심우주 ISRU 적용 가능성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355080" y="548640"/>
            <a:ext cx="2578608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355080" y="548640"/>
            <a:ext cx="2578608" cy="6400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64808" y="6583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재사용 발사체 표준화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64808" y="960120"/>
            <a:ext cx="23591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VTVL 기술 산업 표준 확립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차세대 발사체 대부분 채택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회수 성공 → 반복 운용 신뢰성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0" y="2377440"/>
            <a:ext cx="2578608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0" y="2377440"/>
            <a:ext cx="2578608" cy="6400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67328" y="24871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엔진 사이클 고도화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767328" y="2788920"/>
            <a:ext cx="23591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FFSC: 최고 효율, 고난도 (Raptor)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ORSC: 성능·안정성 균형 (RD·BE-4)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GG: 개발 용이, 상대적 저효율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355080" y="2377440"/>
            <a:ext cx="2578608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D6D2C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55080" y="2377440"/>
            <a:ext cx="2578608" cy="6400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64808" y="2487168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적층 제조(3D 프린팅)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464808" y="2788920"/>
            <a:ext cx="23591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부품 수 감소 → 신뢰성 향상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복잡 냉각 채널 구현 가능</a:t>
            </a:r>
            <a:endParaRPr lang="en-US" sz="8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개발·생산 속도 대폭 향상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657600" y="4224528"/>
            <a:ext cx="5321808" cy="685800"/>
          </a:xfrm>
          <a:prstGeom prst="rect">
            <a:avLst/>
          </a:prstGeom>
          <a:solidFill>
            <a:srgbClr val="F0EDE7"/>
          </a:solidFill>
          <a:ln w="6350">
            <a:solidFill>
              <a:srgbClr val="C8963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657600" y="4224528"/>
            <a:ext cx="54864" cy="685800"/>
          </a:xfrm>
          <a:prstGeom prst="rect">
            <a:avLst/>
          </a:prstGeom>
          <a:solidFill>
            <a:srgbClr val="C8963E"/>
          </a:solidFill>
          <a:ln w="12700">
            <a:solidFill>
              <a:srgbClr val="C8963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67328" y="4261104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2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통합 발사 운용 시스템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126480" y="4279392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A9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숨겨진 경쟁력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767328" y="44805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D4F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자동화 발사 운영 + 통합 발사장 인프라 + 빠른 재정비 체계 — 이 세 요소의 결합이 발사 빈도와 비용을 최종 결정한다.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글로벌 우주 발사체 추진 기술 분석 보고서</dc:title>
  <dc:subject>PptxGenJS Presentation</dc:subject>
  <dc:creator>PptxGenJS</dc:creator>
  <cp:lastModifiedBy>PptxGenJS</cp:lastModifiedBy>
  <cp:revision>1</cp:revision>
  <dcterms:created xsi:type="dcterms:W3CDTF">2026-05-13T04:03:10Z</dcterms:created>
  <dcterms:modified xsi:type="dcterms:W3CDTF">2026-05-13T04:03:10Z</dcterms:modified>
</cp:coreProperties>
</file>